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49" d="100"/>
          <a:sy n="49" d="100"/>
        </p:scale>
        <p:origin x="-96"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910080" y="359898"/>
            <a:ext cx="987552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20" name="Нижний колонтитул 19"/>
          <p:cNvSpPr>
            <a:spLocks noGrp="1"/>
          </p:cNvSpPr>
          <p:nvPr>
            <p:ph type="ftr" sz="quarter" idx="11"/>
          </p:nvPr>
        </p:nvSpPr>
        <p:spPr/>
        <p:txBody>
          <a:bodyPr/>
          <a:lstStyle>
            <a:extLst/>
          </a:lstStyle>
          <a:p>
            <a:endParaRPr lang="en-US" dirty="0"/>
          </a:p>
        </p:txBody>
      </p:sp>
      <p:sp>
        <p:nvSpPr>
          <p:cNvPr id="10" name="Номер слайда 9"/>
          <p:cNvSpPr>
            <a:spLocks noGrp="1"/>
          </p:cNvSpPr>
          <p:nvPr>
            <p:ph type="sldNum" sz="quarter" idx="12"/>
          </p:nvPr>
        </p:nvSpPr>
        <p:spPr/>
        <p:txBody>
          <a:bodyPr/>
          <a:lstStyle>
            <a:extLst/>
          </a:lstStyle>
          <a:p>
            <a:fld id="{D57F1E4F-1CFF-5643-939E-217C01CDF565}" type="slidenum">
              <a:rPr lang="en-US" smtClean="0"/>
              <a:pPr/>
              <a:t>‹#›</a:t>
            </a:fld>
            <a:endParaRPr lang="en-US" dirty="0"/>
          </a:p>
        </p:txBody>
      </p:sp>
      <p:sp>
        <p:nvSpPr>
          <p:cNvPr id="8" name="Овал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44000" y="274640"/>
            <a:ext cx="24384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524000" y="274641"/>
            <a:ext cx="7416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D57F1E4F-1CFF-5643-939E-217C01CDF565}" type="slidenum">
              <a:rPr lang="en-US" smtClean="0"/>
              <a:pPr/>
              <a:t>‹#›</a:t>
            </a:fld>
            <a:endParaRPr lang="en-US" dirty="0"/>
          </a:p>
        </p:txBody>
      </p:sp>
      <p:sp>
        <p:nvSpPr>
          <p:cNvPr id="10" name="Прямоугольник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4144" y="274320"/>
            <a:ext cx="999744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8" name="Нижний колонтитул 7"/>
          <p:cNvSpPr>
            <a:spLocks noGrp="1"/>
          </p:cNvSpPr>
          <p:nvPr>
            <p:ph type="ftr" sz="quarter" idx="11"/>
          </p:nvPr>
        </p:nvSpPr>
        <p:spPr/>
        <p:txBody>
          <a:bodyPr/>
          <a:lstStyle>
            <a:extLst/>
          </a:lstStyle>
          <a:p>
            <a:endParaRPr lang="en-US" dirty="0"/>
          </a:p>
        </p:txBody>
      </p:sp>
      <p:sp>
        <p:nvSpPr>
          <p:cNvPr id="9" name="Номер слайда 8"/>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14144" y="274320"/>
            <a:ext cx="999744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4" name="Нижний колонтитул 3"/>
          <p:cNvSpPr>
            <a:spLocks noGrp="1"/>
          </p:cNvSpPr>
          <p:nvPr>
            <p:ph type="ftr" sz="quarter" idx="11"/>
          </p:nvPr>
        </p:nvSpPr>
        <p:spPr/>
        <p:txBody>
          <a:bodyPr/>
          <a:lstStyle>
            <a:extLst/>
          </a:lstStyle>
          <a:p>
            <a:endParaRPr lang="en-US" dirty="0"/>
          </a:p>
        </p:txBody>
      </p:sp>
      <p:sp>
        <p:nvSpPr>
          <p:cNvPr id="5" name="Номер слайда 4"/>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3" name="Нижний колонтитул 2"/>
          <p:cNvSpPr>
            <a:spLocks noGrp="1"/>
          </p:cNvSpPr>
          <p:nvPr>
            <p:ph type="ftr" sz="quarter" idx="11"/>
          </p:nvPr>
        </p:nvSpPr>
        <p:spPr/>
        <p:txBody>
          <a:bodyPr/>
          <a:lstStyle>
            <a:extLst/>
          </a:lstStyle>
          <a:p>
            <a:endParaRPr lang="en-US" dirty="0"/>
          </a:p>
        </p:txBody>
      </p:sp>
      <p:sp>
        <p:nvSpPr>
          <p:cNvPr id="4" name="Номер слайда 3"/>
          <p:cNvSpPr>
            <a:spLocks noGrp="1"/>
          </p:cNvSpPr>
          <p:nvPr>
            <p:ph type="sldNum" sz="quarter" idx="12"/>
          </p:nvPr>
        </p:nvSpPr>
        <p:spPr/>
        <p:txBody>
          <a:bodyPr/>
          <a:lstStyle>
            <a:extLst/>
          </a:lstStyle>
          <a:p>
            <a:fld id="{D57F1E4F-1CFF-5643-939E-217C01CDF565}" type="slidenum">
              <a:rPr lang="en-US" smtClean="0"/>
              <a:pPr/>
              <a:t>‹#›</a:t>
            </a:fld>
            <a:endParaRPr lang="en-US" dirty="0"/>
          </a:p>
        </p:txBody>
      </p:sp>
      <p:sp>
        <p:nvSpPr>
          <p:cNvPr id="6" name="Прямоугольник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D57F1E4F-1CFF-5643-939E-217C01CDF56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61BEF0D-F0BB-DE4B-95CE-6DB70DBA9567}" type="datetimeFigureOut">
              <a:rPr lang="en-US" smtClean="0"/>
              <a:pPr/>
              <a:t>12/1/2022</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D57F1E4F-1CFF-5643-939E-217C01CDF565}" type="slidenum">
              <a:rPr lang="en-US" smtClean="0"/>
              <a:pPr/>
              <a:t>‹#›</a:t>
            </a:fld>
            <a:endParaRPr lang="en-US" dirty="0"/>
          </a:p>
        </p:txBody>
      </p:sp>
      <p:sp>
        <p:nvSpPr>
          <p:cNvPr id="8" name="Прямоугольник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914144" y="274638"/>
            <a:ext cx="999744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61BEF0D-F0BB-DE4B-95CE-6DB70DBA9567}" type="datetimeFigureOut">
              <a:rPr lang="en-US" smtClean="0"/>
              <a:pPr/>
              <a:t>12/1/2022</a:t>
            </a:fld>
            <a:endParaRPr lang="en-US" dirty="0"/>
          </a:p>
        </p:txBody>
      </p:sp>
      <p:sp>
        <p:nvSpPr>
          <p:cNvPr id="10" name="Нижний колонтитул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Номер слайда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57F1E4F-1CFF-5643-939E-217C01CDF565}" type="slidenum">
              <a:rPr lang="en-US" smtClean="0"/>
              <a:pPr/>
              <a:t>‹#›</a:t>
            </a:fld>
            <a:endParaRPr lang="en-US" dirty="0"/>
          </a:p>
        </p:txBody>
      </p:sp>
      <p:sp>
        <p:nvSpPr>
          <p:cNvPr id="15" name="Прямоугольник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xiterra.com/services/napisanie-polozhitelnykh-otzyvov/" TargetMode="External"/><Relationship Id="rId2" Type="http://schemas.openxmlformats.org/officeDocument/2006/relationships/hyperlink" Target="https://exiterra.com/services/udalenie-negativnykh-otzyvov/" TargetMode="External"/><Relationship Id="rId1" Type="http://schemas.openxmlformats.org/officeDocument/2006/relationships/slideLayout" Target="../slideLayouts/slideLayout2.xml"/><Relationship Id="rId4" Type="http://schemas.openxmlformats.org/officeDocument/2006/relationships/hyperlink" Target="https://exiterra.com/services/audit-reputatsii/"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Негативные отзывы</a:t>
            </a:r>
            <a:endParaRPr lang="ru-RU" dirty="0"/>
          </a:p>
        </p:txBody>
      </p:sp>
      <p:sp>
        <p:nvSpPr>
          <p:cNvPr id="3" name="Подзаголовок 2"/>
          <p:cNvSpPr>
            <a:spLocks noGrp="1"/>
          </p:cNvSpPr>
          <p:nvPr>
            <p:ph type="subTitle" idx="1"/>
          </p:nvPr>
        </p:nvSpPr>
        <p:spPr/>
        <p:txBody>
          <a:bodyPr/>
          <a:lstStyle/>
          <a:p>
            <a:r>
              <a:rPr lang="ru-RU" dirty="0" smtClean="0"/>
              <a:t>Антикризисные коммуникации</a:t>
            </a:r>
            <a:endParaRPr lang="ru-RU" dirty="0"/>
          </a:p>
        </p:txBody>
      </p:sp>
    </p:spTree>
    <p:extLst>
      <p:ext uri="{BB962C8B-B14F-4D97-AF65-F5344CB8AC3E}">
        <p14:creationId xmlns:p14="http://schemas.microsoft.com/office/powerpoint/2010/main" xmlns="" val="34795089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cap="all" dirty="0"/>
              <a:t>НЕГАТИВНЫЕ ОТЗЫВЫ ОТ КОНКУРЕНТОВ, ЧЕРНЫЙ PR</a:t>
            </a:r>
            <a:r>
              <a:rPr lang="ru-RU" sz="2800" b="1" dirty="0"/>
              <a:t/>
            </a:r>
            <a:br>
              <a:rPr lang="ru-RU" sz="2800" b="1" dirty="0"/>
            </a:br>
            <a:endParaRPr lang="ru-RU" sz="2800" dirty="0"/>
          </a:p>
        </p:txBody>
      </p:sp>
      <p:sp>
        <p:nvSpPr>
          <p:cNvPr id="3" name="Объект 2"/>
          <p:cNvSpPr>
            <a:spLocks noGrp="1"/>
          </p:cNvSpPr>
          <p:nvPr>
            <p:ph idx="1"/>
          </p:nvPr>
        </p:nvSpPr>
        <p:spPr/>
        <p:txBody>
          <a:bodyPr>
            <a:normAutofit fontScale="70000" lnSpcReduction="20000"/>
          </a:bodyPr>
          <a:lstStyle/>
          <a:p>
            <a:r>
              <a:rPr lang="ru-RU" dirty="0" smtClean="0"/>
              <a:t>Чёрный </a:t>
            </a:r>
            <a:r>
              <a:rPr lang="ru-RU" dirty="0"/>
              <a:t>пиар — отзыв, направленный на понижение авторитета и репутации компании. Черный пиар можно расценивать как признак успешности компании, поскольку нет смысла вообще что-либо говорить о предприятии, которое не воспринимается как конкурент. Основной целью профессионального черного пиара является внушение сомнения относительно товаров и услуг компании в сознание настоящих и потенциальных клиентов.</a:t>
            </a:r>
          </a:p>
          <a:p>
            <a:r>
              <a:rPr lang="ru-RU" dirty="0"/>
              <a:t>Если черный пиар содержит сомнительную и недостоверную информацию — это есть нарушение закона, а значит можно обращаться в суд с требованием опровергнуть клевету. В таком случае черный пиар оборачивается против самого автора.</a:t>
            </a:r>
          </a:p>
          <a:p>
            <a:r>
              <a:rPr lang="ru-RU" dirty="0"/>
              <a:t>Особенности чёрного пиара:</a:t>
            </a:r>
          </a:p>
          <a:p>
            <a:pPr lvl="0"/>
            <a:r>
              <a:rPr lang="ru-RU" dirty="0"/>
              <a:t>может писаться по типу конструктивного негатива;</a:t>
            </a:r>
          </a:p>
          <a:p>
            <a:pPr lvl="0"/>
            <a:r>
              <a:rPr lang="ru-RU" dirty="0"/>
              <a:t>содержит фактические ошибки, несуществующие имена, товары, услуги, случаи;</a:t>
            </a:r>
          </a:p>
          <a:p>
            <a:pPr lvl="0"/>
            <a:r>
              <a:rPr lang="ru-RU" dirty="0"/>
              <a:t>направлен на нанесение удара по репутации компании.</a:t>
            </a:r>
          </a:p>
          <a:p>
            <a:endParaRPr lang="ru-RU" dirty="0"/>
          </a:p>
        </p:txBody>
      </p:sp>
    </p:spTree>
    <p:extLst>
      <p:ext uri="{BB962C8B-B14F-4D97-AF65-F5344CB8AC3E}">
        <p14:creationId xmlns:p14="http://schemas.microsoft.com/office/powerpoint/2010/main" xmlns="" val="1126772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r>
              <a:rPr lang="ru-RU" dirty="0"/>
              <a:t>Схематичный алгоритм ваших действий:</a:t>
            </a:r>
          </a:p>
          <a:p>
            <a:pPr lvl="0"/>
            <a:r>
              <a:rPr lang="ru-RU" dirty="0"/>
              <a:t>приветствие;</a:t>
            </a:r>
          </a:p>
          <a:p>
            <a:pPr lvl="0"/>
            <a:r>
              <a:rPr lang="ru-RU" dirty="0"/>
              <a:t>просьба привести конкретные примеры недовольства;</a:t>
            </a:r>
          </a:p>
          <a:p>
            <a:pPr lvl="0"/>
            <a:r>
              <a:rPr lang="ru-RU" dirty="0"/>
              <a:t>просьба привести доказательства возникшей ситуации (номер договора, чек об оплате и т.п.)</a:t>
            </a:r>
          </a:p>
          <a:p>
            <a:r>
              <a:rPr lang="ru-RU" dirty="0"/>
              <a:t>В наше практике бывали случаи, когда клиент проводил ответную пиар-акцию при наличии компромата на конкурента-заказчика. В силу профессиональной этики, мы не можем рекомендовать вам подобный способ реагирования на черный пиар, но кто-то находит такой метод вполне приемлемым.</a:t>
            </a:r>
          </a:p>
        </p:txBody>
      </p:sp>
    </p:spTree>
    <p:extLst>
      <p:ext uri="{BB962C8B-B14F-4D97-AF65-F5344CB8AC3E}">
        <p14:creationId xmlns:p14="http://schemas.microsoft.com/office/powerpoint/2010/main" xmlns="" val="3387267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a:bodyPr>
          <a:lstStyle/>
          <a:p>
            <a:r>
              <a:rPr lang="ru-RU" b="1" cap="all" dirty="0"/>
              <a:t>ТРОЛЛИНГ И ОТЗЫВЫ ХЕЙТЕРОВ</a:t>
            </a:r>
            <a:endParaRPr lang="ru-RU" b="1" dirty="0"/>
          </a:p>
          <a:p>
            <a:r>
              <a:rPr lang="ru-RU" dirty="0" err="1"/>
              <a:t>Троллинг</a:t>
            </a:r>
            <a:r>
              <a:rPr lang="ru-RU" dirty="0"/>
              <a:t> — отзыв, направленный на провокацию. Сюда же можно отнести сообщения так называемых </a:t>
            </a:r>
            <a:r>
              <a:rPr lang="ru-RU" dirty="0" err="1"/>
              <a:t>хейтеров</a:t>
            </a:r>
            <a:r>
              <a:rPr lang="ru-RU" dirty="0"/>
              <a:t> (</a:t>
            </a:r>
            <a:r>
              <a:rPr lang="ru-RU" dirty="0" err="1"/>
              <a:t>hate</a:t>
            </a:r>
            <a:r>
              <a:rPr lang="ru-RU" dirty="0"/>
              <a:t> — англ. ненавидеть). </a:t>
            </a:r>
            <a:r>
              <a:rPr lang="ru-RU" dirty="0" err="1"/>
              <a:t>Хейтеры</a:t>
            </a:r>
            <a:r>
              <a:rPr lang="ru-RU" dirty="0"/>
              <a:t> и тролли — авторы эмоционально-негативных комментариев, деятельность которых носит провокационный характер и имеет своей целью получение ответа как со стороны компании, так и со стороны клиентов и сотрудников. Если отсутствует реакция окружающих, то </a:t>
            </a:r>
            <a:r>
              <a:rPr lang="ru-RU" dirty="0" err="1"/>
              <a:t>троллинг</a:t>
            </a:r>
            <a:r>
              <a:rPr lang="ru-RU" dirty="0"/>
              <a:t> не удался, миссия провалена.</a:t>
            </a:r>
          </a:p>
          <a:p>
            <a:endParaRPr lang="ru-RU" dirty="0"/>
          </a:p>
        </p:txBody>
      </p:sp>
      <p:pic>
        <p:nvPicPr>
          <p:cNvPr id="4" name="Рисунок 3"/>
          <p:cNvPicPr>
            <a:picLocks noChangeAspect="1"/>
          </p:cNvPicPr>
          <p:nvPr/>
        </p:nvPicPr>
        <p:blipFill>
          <a:blip r:embed="rId2"/>
          <a:stretch>
            <a:fillRect/>
          </a:stretch>
        </p:blipFill>
        <p:spPr>
          <a:xfrm>
            <a:off x="9695745" y="173799"/>
            <a:ext cx="2295238" cy="2076190"/>
          </a:xfrm>
          <a:prstGeom prst="rect">
            <a:avLst/>
          </a:prstGeom>
        </p:spPr>
      </p:pic>
    </p:spTree>
    <p:extLst>
      <p:ext uri="{BB962C8B-B14F-4D97-AF65-F5344CB8AC3E}">
        <p14:creationId xmlns:p14="http://schemas.microsoft.com/office/powerpoint/2010/main" xmlns="" val="3391138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701458"/>
            <a:ext cx="10515600" cy="5475505"/>
          </a:xfrm>
        </p:spPr>
        <p:txBody>
          <a:bodyPr>
            <a:normAutofit fontScale="77500" lnSpcReduction="20000"/>
          </a:bodyPr>
          <a:lstStyle/>
          <a:p>
            <a:r>
              <a:rPr lang="ru-RU" b="1" u="sng" dirty="0"/>
              <a:t>Особенности </a:t>
            </a:r>
            <a:r>
              <a:rPr lang="ru-RU" b="1" u="sng" dirty="0" err="1"/>
              <a:t>троллинга</a:t>
            </a:r>
            <a:r>
              <a:rPr lang="ru-RU" b="1" u="sng" dirty="0"/>
              <a:t>:</a:t>
            </a:r>
          </a:p>
          <a:p>
            <a:pPr lvl="0"/>
            <a:r>
              <a:rPr lang="ru-RU" dirty="0"/>
              <a:t>провокация окружающих на конфликт;</a:t>
            </a:r>
          </a:p>
          <a:p>
            <a:pPr lvl="0"/>
            <a:r>
              <a:rPr lang="ru-RU" dirty="0"/>
              <a:t>отсутствие конкретизированных претензий;</a:t>
            </a:r>
          </a:p>
          <a:p>
            <a:pPr lvl="0"/>
            <a:r>
              <a:rPr lang="ru-RU" dirty="0"/>
              <a:t>неадекватность ответов.</a:t>
            </a:r>
          </a:p>
          <a:p>
            <a:r>
              <a:rPr lang="ru-RU" b="1" u="sng" dirty="0"/>
              <a:t>Действия при </a:t>
            </a:r>
            <a:r>
              <a:rPr lang="ru-RU" b="1" u="sng" dirty="0" err="1"/>
              <a:t>троллинге</a:t>
            </a:r>
            <a:r>
              <a:rPr lang="ru-RU" b="1" u="sng" dirty="0"/>
              <a:t>:</a:t>
            </a:r>
          </a:p>
          <a:p>
            <a:pPr lvl="0"/>
            <a:r>
              <a:rPr lang="ru-RU" dirty="0"/>
              <a:t>зайдите на страничку пользователя, изучите ее и постарайтесь определить, действительно ли это тролль;</a:t>
            </a:r>
          </a:p>
          <a:p>
            <a:pPr lvl="0"/>
            <a:r>
              <a:rPr lang="ru-RU" dirty="0"/>
              <a:t>соблюдайте спокойствие при обращении и ответе;</a:t>
            </a:r>
          </a:p>
          <a:p>
            <a:pPr lvl="0"/>
            <a:r>
              <a:rPr lang="ru-RU" dirty="0"/>
              <a:t>дайте ответ, который скорее будет направлен не на тролля, а к другим читателям.</a:t>
            </a:r>
          </a:p>
          <a:p>
            <a:pPr lvl="0"/>
            <a:r>
              <a:rPr lang="ru-RU" dirty="0"/>
              <a:t>лучший </a:t>
            </a:r>
            <a:r>
              <a:rPr lang="ru-RU" dirty="0" err="1"/>
              <a:t>фидбэк</a:t>
            </a:r>
            <a:r>
              <a:rPr lang="ru-RU" dirty="0"/>
              <a:t> на </a:t>
            </a:r>
            <a:r>
              <a:rPr lang="ru-RU" dirty="0" err="1"/>
              <a:t>троллинг</a:t>
            </a:r>
            <a:r>
              <a:rPr lang="ru-RU" dirty="0"/>
              <a:t> — это остроумный ответ, ирония. демонстрируйте, что ваша компания может с достоинством выходить из ситуации и самокритична.</a:t>
            </a:r>
          </a:p>
          <a:p>
            <a:pPr lvl="0"/>
            <a:r>
              <a:rPr lang="ru-RU" dirty="0"/>
              <a:t>не поддавайтесь на попытки вовлечения вас в бессмысленный диалог, спор и оскорбления.</a:t>
            </a:r>
          </a:p>
          <a:p>
            <a:endParaRPr lang="ru-RU" dirty="0"/>
          </a:p>
        </p:txBody>
      </p:sp>
    </p:spTree>
    <p:extLst>
      <p:ext uri="{BB962C8B-B14F-4D97-AF65-F5344CB8AC3E}">
        <p14:creationId xmlns:p14="http://schemas.microsoft.com/office/powerpoint/2010/main" xmlns="" val="478269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400833"/>
            <a:ext cx="10515600" cy="5776130"/>
          </a:xfrm>
        </p:spPr>
        <p:txBody>
          <a:bodyPr>
            <a:normAutofit fontScale="85000" lnSpcReduction="20000"/>
          </a:bodyPr>
          <a:lstStyle/>
          <a:p>
            <a:r>
              <a:rPr lang="ru-RU" dirty="0" smtClean="0"/>
              <a:t>Вопрос: </a:t>
            </a:r>
            <a:r>
              <a:rPr lang="ru-RU" dirty="0"/>
              <a:t>«А стоит ли вообще отвечать на неадекватные комментарии?». </a:t>
            </a:r>
            <a:endParaRPr lang="ru-RU" dirty="0" smtClean="0"/>
          </a:p>
          <a:p>
            <a:r>
              <a:rPr lang="ru-RU" dirty="0" smtClean="0"/>
              <a:t>Да</a:t>
            </a:r>
            <a:r>
              <a:rPr lang="ru-RU" dirty="0"/>
              <a:t>, отвечать необходимо на все, в том числе и на </a:t>
            </a:r>
            <a:r>
              <a:rPr lang="ru-RU" dirty="0" err="1"/>
              <a:t>троллинг</a:t>
            </a:r>
            <a:r>
              <a:rPr lang="ru-RU" dirty="0"/>
              <a:t>, поскольку не все пользователи сети интернет могут распознать тролля. При этом может сложиться впечатление, что автор «задел вас за живое».</a:t>
            </a:r>
          </a:p>
          <a:p>
            <a:r>
              <a:rPr lang="ru-RU" dirty="0"/>
              <a:t>Пример отзыва:</a:t>
            </a:r>
          </a:p>
          <a:p>
            <a:r>
              <a:rPr lang="ru-RU" i="1" dirty="0"/>
              <a:t>Что за д**илы у вас работают. Да я в гробу вас всех видел за ваш ё**</a:t>
            </a:r>
            <a:r>
              <a:rPr lang="ru-RU" i="1" dirty="0" err="1"/>
              <a:t>ый</a:t>
            </a:r>
            <a:r>
              <a:rPr lang="ru-RU" i="1" dirty="0"/>
              <a:t> интернет-магазин. Я 5 лет учился и неужели вы думаете что я не умею пользоваться компьютером и оплачивать. капец вы </a:t>
            </a:r>
            <a:r>
              <a:rPr lang="ru-RU" i="1" dirty="0" err="1"/>
              <a:t>диб</a:t>
            </a:r>
            <a:r>
              <a:rPr lang="ru-RU" i="1" dirty="0"/>
              <a:t>*</a:t>
            </a:r>
            <a:r>
              <a:rPr lang="ru-RU" i="1" dirty="0" err="1"/>
              <a:t>лы</a:t>
            </a:r>
            <a:r>
              <a:rPr lang="ru-RU" i="1" dirty="0"/>
              <a:t> наладьте свой сайт.</a:t>
            </a:r>
            <a:endParaRPr lang="ru-RU" dirty="0"/>
          </a:p>
          <a:p>
            <a:r>
              <a:rPr lang="ru-RU" dirty="0"/>
              <a:t>Пример ответа:</a:t>
            </a:r>
          </a:p>
          <a:p>
            <a:r>
              <a:rPr lang="ru-RU" i="1" dirty="0"/>
              <a:t>«Там где вы учились, — мы преподавали. Уже налаживаем и ждем Вас снова за приятными впечатлениями ;). С уважением, техподдержка интернет-магазина».</a:t>
            </a:r>
            <a:endParaRPr lang="ru-RU" dirty="0"/>
          </a:p>
          <a:p>
            <a:endParaRPr lang="ru-RU" dirty="0"/>
          </a:p>
        </p:txBody>
      </p:sp>
    </p:spTree>
    <p:extLst>
      <p:ext uri="{BB962C8B-B14F-4D97-AF65-F5344CB8AC3E}">
        <p14:creationId xmlns:p14="http://schemas.microsoft.com/office/powerpoint/2010/main" xmlns="" val="1574941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Иногда, «</a:t>
            </a:r>
            <a:r>
              <a:rPr lang="ru-RU" dirty="0" err="1"/>
              <a:t>троллить</a:t>
            </a:r>
            <a:r>
              <a:rPr lang="ru-RU" dirty="0"/>
              <a:t> тролля» можно однотипными формальными ответами на все его сообщения и старания:</a:t>
            </a:r>
          </a:p>
          <a:p>
            <a:r>
              <a:rPr lang="ru-RU" dirty="0"/>
              <a:t>Пример ответа:</a:t>
            </a:r>
          </a:p>
          <a:p>
            <a:r>
              <a:rPr lang="ru-RU" i="1" dirty="0"/>
              <a:t>Ваша заявка принята. Мы сделаем все, чтобы наш сервис стал лучше.</a:t>
            </a:r>
            <a:br>
              <a:rPr lang="ru-RU" i="1" dirty="0"/>
            </a:br>
            <a:r>
              <a:rPr lang="ru-RU" i="1" dirty="0"/>
              <a:t>С уважением, техподдержка интернет-магазина.</a:t>
            </a:r>
            <a:endParaRPr lang="ru-RU" dirty="0"/>
          </a:p>
          <a:p>
            <a:endParaRPr lang="ru-RU" dirty="0"/>
          </a:p>
        </p:txBody>
      </p:sp>
      <p:pic>
        <p:nvPicPr>
          <p:cNvPr id="4" name="Рисунок 3"/>
          <p:cNvPicPr>
            <a:picLocks noChangeAspect="1"/>
          </p:cNvPicPr>
          <p:nvPr/>
        </p:nvPicPr>
        <p:blipFill>
          <a:blip r:embed="rId2"/>
          <a:stretch>
            <a:fillRect/>
          </a:stretch>
        </p:blipFill>
        <p:spPr>
          <a:xfrm>
            <a:off x="9361909" y="3888560"/>
            <a:ext cx="2830091" cy="2835136"/>
          </a:xfrm>
          <a:prstGeom prst="rect">
            <a:avLst/>
          </a:prstGeom>
        </p:spPr>
      </p:pic>
    </p:spTree>
    <p:extLst>
      <p:ext uri="{BB962C8B-B14F-4D97-AF65-F5344CB8AC3E}">
        <p14:creationId xmlns:p14="http://schemas.microsoft.com/office/powerpoint/2010/main" xmlns="" val="964830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b="1" cap="all" dirty="0"/>
              <a:t>ОБЩИЕ ПРАВИЛА РЕАГИРОВАНИЯ НА НЕГАТИВНЫЕ ОТЗЫВЫ О КОМПАНИИ</a:t>
            </a:r>
            <a:r>
              <a:rPr lang="ru-RU" sz="2800" b="1" dirty="0"/>
              <a:t/>
            </a:r>
            <a:br>
              <a:rPr lang="ru-RU" sz="2800" b="1" dirty="0"/>
            </a:br>
            <a:endParaRPr lang="ru-RU" sz="2800" b="1" dirty="0"/>
          </a:p>
        </p:txBody>
      </p:sp>
      <p:sp>
        <p:nvSpPr>
          <p:cNvPr id="3" name="Объект 2"/>
          <p:cNvSpPr>
            <a:spLocks noGrp="1"/>
          </p:cNvSpPr>
          <p:nvPr>
            <p:ph idx="1"/>
          </p:nvPr>
        </p:nvSpPr>
        <p:spPr>
          <a:xfrm>
            <a:off x="838200" y="1327759"/>
            <a:ext cx="10515600" cy="4849204"/>
          </a:xfrm>
        </p:spPr>
        <p:txBody>
          <a:bodyPr>
            <a:normAutofit fontScale="85000" lnSpcReduction="20000"/>
          </a:bodyPr>
          <a:lstStyle/>
          <a:p>
            <a:pPr lvl="0"/>
            <a:r>
              <a:rPr lang="ru-RU" dirty="0" smtClean="0"/>
              <a:t>Сохраняйте </a:t>
            </a:r>
            <a:r>
              <a:rPr lang="ru-RU" dirty="0"/>
              <a:t>спокойствие. Негативный отзыв пробуждает злость. Не дайте ей овладеть собой. Сделайте перерыв и остыньте, только потом приступайте к ответу.</a:t>
            </a:r>
          </a:p>
          <a:p>
            <a:pPr lvl="0"/>
            <a:r>
              <a:rPr lang="ru-RU" dirty="0"/>
              <a:t>Не принимайте негатив на свой счет. Негативный комментарий направлен не на вас лично, а на компанию.</a:t>
            </a:r>
          </a:p>
          <a:p>
            <a:pPr lvl="0"/>
            <a:r>
              <a:rPr lang="ru-RU" dirty="0"/>
              <a:t>Быстро реагируйте. Не затягивайте с ответом, отвечайте при первой же возможности.</a:t>
            </a:r>
          </a:p>
          <a:p>
            <a:pPr lvl="0"/>
            <a:r>
              <a:rPr lang="ru-RU" dirty="0"/>
              <a:t>Будьте вежливы. Тактичность и доброжелательность — первый шаг к взаимопониманию.</a:t>
            </a:r>
          </a:p>
          <a:p>
            <a:pPr lvl="0"/>
            <a:r>
              <a:rPr lang="ru-RU" dirty="0"/>
              <a:t>Поставьте себя на место клиента. Каждый случай индивидуален, поэтому не стоит пытаться решать проблемы по одному шаблону. Поставьте себя на место клиента и представьте, какие действия вы бы ожидали увидеть в ответ от компании.</a:t>
            </a:r>
          </a:p>
          <a:p>
            <a:endParaRPr lang="ru-RU" dirty="0"/>
          </a:p>
        </p:txBody>
      </p:sp>
    </p:spTree>
    <p:extLst>
      <p:ext uri="{BB962C8B-B14F-4D97-AF65-F5344CB8AC3E}">
        <p14:creationId xmlns:p14="http://schemas.microsoft.com/office/powerpoint/2010/main" xmlns="" val="2352536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914400"/>
            <a:ext cx="10515600" cy="5262563"/>
          </a:xfrm>
        </p:spPr>
        <p:txBody>
          <a:bodyPr/>
          <a:lstStyle/>
          <a:p>
            <a:pPr lvl="0"/>
            <a:r>
              <a:rPr lang="ru-RU" dirty="0" err="1"/>
              <a:t>Мониторьте</a:t>
            </a:r>
            <a:r>
              <a:rPr lang="ru-RU" dirty="0"/>
              <a:t> новые отзывы в интернете. Систематически проверяйте наличие новых отзывов и ответных комментариев.</a:t>
            </a:r>
          </a:p>
          <a:p>
            <a:pPr lvl="0"/>
            <a:r>
              <a:rPr lang="ru-RU" dirty="0"/>
              <a:t>Отвечайте публично. Решить проблему можно и в частной переписке с пользователем, но обязательно проявите внимание к проблеме публично, сообщите о результатах.</a:t>
            </a:r>
          </a:p>
          <a:p>
            <a:pPr lvl="0"/>
            <a:r>
              <a:rPr lang="ru-RU" dirty="0"/>
              <a:t>Воспринимайте негатив всерьез. Негативные отзывы помогают выявить слабые места бизнеса. Используйте эту информацию, чтобы стать лучше.</a:t>
            </a:r>
          </a:p>
          <a:p>
            <a:endParaRPr lang="ru-RU" dirty="0"/>
          </a:p>
        </p:txBody>
      </p:sp>
    </p:spTree>
    <p:extLst>
      <p:ext uri="{BB962C8B-B14F-4D97-AF65-F5344CB8AC3E}">
        <p14:creationId xmlns:p14="http://schemas.microsoft.com/office/powerpoint/2010/main" xmlns="" val="2768962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u="sng" cap="all" dirty="0"/>
              <a:t>6 «НЕТ» ПРИ РАБОТЕ С НЕГАТИВНЫМИ ОТЗЫВАМИ</a:t>
            </a:r>
            <a:endParaRPr lang="ru-RU" sz="2800" b="1" u="sng" dirty="0"/>
          </a:p>
        </p:txBody>
      </p:sp>
      <p:sp>
        <p:nvSpPr>
          <p:cNvPr id="3" name="Объект 2"/>
          <p:cNvSpPr>
            <a:spLocks noGrp="1"/>
          </p:cNvSpPr>
          <p:nvPr>
            <p:ph idx="1"/>
          </p:nvPr>
        </p:nvSpPr>
        <p:spPr/>
        <p:txBody>
          <a:bodyPr>
            <a:normAutofit fontScale="70000" lnSpcReduction="20000"/>
          </a:bodyPr>
          <a:lstStyle/>
          <a:p>
            <a:pPr lvl="0"/>
            <a:r>
              <a:rPr lang="ru-RU" dirty="0"/>
              <a:t>НЕТ грубости</a:t>
            </a:r>
          </a:p>
          <a:p>
            <a:r>
              <a:rPr lang="ru-RU" dirty="0"/>
              <a:t>Раздраженный собеседник, не получивший аналогичной реакции, будет находиться в диссонансе чувств. Если вы чувствуете, что теряете контроль над чувствами, возьмите тайм-аут.</a:t>
            </a:r>
          </a:p>
          <a:p>
            <a:pPr lvl="0"/>
            <a:r>
              <a:rPr lang="ru-RU" dirty="0"/>
              <a:t>НЕТ штампам</a:t>
            </a:r>
          </a:p>
          <a:p>
            <a:r>
              <a:rPr lang="ru-RU" dirty="0"/>
              <a:t>Штампы типа «Ваш звонок очень важен для нас», «Мы заботимся о наших клиентах», «Готовы ответить в режиме 24/7» запрещены для ответа на конструктивный и эмоциональный негатив, поскольку повышают уровень раздраженности пользователей.</a:t>
            </a:r>
          </a:p>
          <a:p>
            <a:pPr lvl="0"/>
            <a:r>
              <a:rPr lang="ru-RU" dirty="0"/>
              <a:t>НЕТ субъективным факторам</a:t>
            </a:r>
          </a:p>
          <a:p>
            <a:r>
              <a:rPr lang="ru-RU" dirty="0"/>
              <a:t>Помните, что комментарий направлен на продукцию и услуги компании, а не конкретно на вас. Даже если говорят о «бездарности начальника», то это необходимо воспринимать как коллективную оценку компании, а не как личностную оценку.</a:t>
            </a:r>
          </a:p>
          <a:p>
            <a:pPr lvl="0"/>
            <a:r>
              <a:rPr lang="ru-RU" dirty="0"/>
              <a:t>НЕТ задержке </a:t>
            </a:r>
            <a:r>
              <a:rPr lang="ru-RU" dirty="0" smtClean="0"/>
              <a:t>ответа</a:t>
            </a:r>
            <a:endParaRPr lang="ru-RU" dirty="0"/>
          </a:p>
        </p:txBody>
      </p:sp>
    </p:spTree>
    <p:extLst>
      <p:ext uri="{BB962C8B-B14F-4D97-AF65-F5344CB8AC3E}">
        <p14:creationId xmlns:p14="http://schemas.microsoft.com/office/powerpoint/2010/main" xmlns="" val="30848129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563671"/>
            <a:ext cx="10515600" cy="5613292"/>
          </a:xfrm>
        </p:spPr>
        <p:txBody>
          <a:bodyPr>
            <a:normAutofit fontScale="62500" lnSpcReduction="20000"/>
          </a:bodyPr>
          <a:lstStyle/>
          <a:p>
            <a:r>
              <a:rPr lang="ru-RU" dirty="0"/>
              <a:t>Результаты исследования маркетинговой компании «</a:t>
            </a:r>
            <a:r>
              <a:rPr lang="ru-RU" dirty="0" err="1"/>
              <a:t>Сonvince</a:t>
            </a:r>
            <a:r>
              <a:rPr lang="ru-RU" dirty="0"/>
              <a:t> &amp; </a:t>
            </a:r>
            <a:r>
              <a:rPr lang="ru-RU" dirty="0" err="1"/>
              <a:t>Сonvert</a:t>
            </a:r>
            <a:r>
              <a:rPr lang="ru-RU" dirty="0"/>
              <a:t>» показали, что 32% пользователей ожидают ответа на свое сообщение в течение 30 мин, 42% — в течение часа, 57% — ожидают ответа в независимости от времени суток и дня недели.</a:t>
            </a:r>
          </a:p>
          <a:p>
            <a:r>
              <a:rPr lang="ru-RU" dirty="0"/>
              <a:t>На негативные сообщения следует отвечать гораздо быстрее, чем на положительные. Мгновенно отвечая на критику, вы показываете, что дорожите репутацией компании, стремитесь помочь не только клиентам, но и своим сотрудникам. Внимание и помощь по отношению к сотрудникам прельщают клиентов.</a:t>
            </a:r>
          </a:p>
          <a:p>
            <a:pPr lvl="0"/>
            <a:r>
              <a:rPr lang="ru-RU" dirty="0"/>
              <a:t>НЕТ внезапности</a:t>
            </a:r>
          </a:p>
          <a:p>
            <a:r>
              <a:rPr lang="ru-RU" dirty="0"/>
              <a:t>Если вы выходите в большое информационное поле, будьте готовы к большому всплеску негативных комментариев. Например, представляя новую линию косметики или обновляя сайт, высока вероятность того, что скоро появится достаточное количество недовольных клиентов. Чтобы предупредить такую реакцию, сделайте несколько постов или объявлений о предстоящих изменениях и новшествах.</a:t>
            </a:r>
          </a:p>
          <a:p>
            <a:pPr lvl="0"/>
            <a:r>
              <a:rPr lang="ru-RU" dirty="0"/>
              <a:t>НЕТ комментариям без ответа</a:t>
            </a:r>
          </a:p>
          <a:p>
            <a:r>
              <a:rPr lang="ru-RU" dirty="0"/>
              <a:t>Кем бы ни являлся автор отзыва, всегда отвечайте на комментарии: как минимум, вы покажете свое уважение, воспитанность и продемонстрируете оперативную обратную связь. Проявив себя профессионалом в конфликтных ситуациях, вы укрепите престиж компании и вырастете в глазах своих коллег и клиентов.</a:t>
            </a:r>
          </a:p>
          <a:p>
            <a:endParaRPr lang="ru-RU" dirty="0"/>
          </a:p>
          <a:p>
            <a:endParaRPr lang="ru-RU" dirty="0"/>
          </a:p>
        </p:txBody>
      </p:sp>
    </p:spTree>
    <p:extLst>
      <p:ext uri="{BB962C8B-B14F-4D97-AF65-F5344CB8AC3E}">
        <p14:creationId xmlns:p14="http://schemas.microsoft.com/office/powerpoint/2010/main" xmlns="" val="1753230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cap="all" dirty="0" smtClean="0"/>
              <a:t>ПРИЧИНЫ ОТРИЦАТЕЛЬНЫХ ОТЗЫВОВ КЛИЕНТОВ</a:t>
            </a:r>
            <a:r>
              <a:rPr lang="ru-RU" b="1" dirty="0" smtClean="0"/>
              <a:t/>
            </a:r>
            <a:br>
              <a:rPr lang="ru-RU" b="1" dirty="0" smtClean="0"/>
            </a:br>
            <a:endParaRPr lang="ru-RU" dirty="0"/>
          </a:p>
        </p:txBody>
      </p:sp>
      <p:sp>
        <p:nvSpPr>
          <p:cNvPr id="3" name="Объект 2"/>
          <p:cNvSpPr>
            <a:spLocks noGrp="1"/>
          </p:cNvSpPr>
          <p:nvPr>
            <p:ph idx="1"/>
          </p:nvPr>
        </p:nvSpPr>
        <p:spPr/>
        <p:txBody>
          <a:bodyPr/>
          <a:lstStyle/>
          <a:p>
            <a:r>
              <a:rPr lang="ru-RU" dirty="0" smtClean="0"/>
              <a:t>Исследование</a:t>
            </a:r>
            <a:r>
              <a:rPr lang="ru-RU" dirty="0"/>
              <a:t>, проведенное маркетинговой компанией «</a:t>
            </a:r>
            <a:r>
              <a:rPr lang="ru-RU" dirty="0" err="1"/>
              <a:t>Convince</a:t>
            </a:r>
            <a:r>
              <a:rPr lang="ru-RU" dirty="0"/>
              <a:t> &amp; </a:t>
            </a:r>
            <a:r>
              <a:rPr lang="ru-RU" dirty="0" err="1"/>
              <a:t>Convert</a:t>
            </a:r>
            <a:r>
              <a:rPr lang="ru-RU" dirty="0"/>
              <a:t>», показало, что в основе недовольства клиентов лежит следующее:</a:t>
            </a:r>
          </a:p>
          <a:p>
            <a:pPr lvl="0"/>
            <a:r>
              <a:rPr lang="ru-RU" dirty="0"/>
              <a:t>60% — обман компании;</a:t>
            </a:r>
          </a:p>
          <a:p>
            <a:pPr lvl="0"/>
            <a:r>
              <a:rPr lang="ru-RU" dirty="0"/>
              <a:t>59% — недовольство сервисом обслуживания;</a:t>
            </a:r>
          </a:p>
          <a:p>
            <a:pPr lvl="0"/>
            <a:r>
              <a:rPr lang="ru-RU" dirty="0"/>
              <a:t>57% — грубость сотрудников;</a:t>
            </a:r>
          </a:p>
          <a:p>
            <a:pPr lvl="0"/>
            <a:r>
              <a:rPr lang="ru-RU" dirty="0"/>
              <a:t>45% — купленный продукт или предоставленная услуга оказались некачественными.</a:t>
            </a:r>
          </a:p>
          <a:p>
            <a:endParaRPr lang="ru-RU" dirty="0"/>
          </a:p>
        </p:txBody>
      </p:sp>
    </p:spTree>
    <p:extLst>
      <p:ext uri="{BB962C8B-B14F-4D97-AF65-F5344CB8AC3E}">
        <p14:creationId xmlns:p14="http://schemas.microsoft.com/office/powerpoint/2010/main" xmlns="" val="3600944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cap="all" dirty="0"/>
              <a:t>УДАЛЯТЬ ЛИ НЕГАТИВНЫЕ ОТЗЫВЫ О </a:t>
            </a:r>
            <a:r>
              <a:rPr lang="ru-RU" sz="2800" b="1" cap="all" dirty="0" smtClean="0"/>
              <a:t>КОМПАНИИ?</a:t>
            </a:r>
            <a:endParaRPr lang="ru-RU" sz="2800" b="1" dirty="0"/>
          </a:p>
        </p:txBody>
      </p:sp>
      <p:sp>
        <p:nvSpPr>
          <p:cNvPr id="3" name="Объект 2"/>
          <p:cNvSpPr>
            <a:spLocks noGrp="1"/>
          </p:cNvSpPr>
          <p:nvPr>
            <p:ph idx="1"/>
          </p:nvPr>
        </p:nvSpPr>
        <p:spPr/>
        <p:txBody>
          <a:bodyPr/>
          <a:lstStyle/>
          <a:p>
            <a:r>
              <a:rPr lang="ru-RU" dirty="0"/>
              <a:t>Общая рекомендация — негатива должно быть существенно меньше, чем положительных отзывов. Будете ли вы </a:t>
            </a:r>
            <a:r>
              <a:rPr lang="ru-RU" u="sng" dirty="0">
                <a:hlinkClick r:id="rId2"/>
              </a:rPr>
              <a:t>удалять негатив</a:t>
            </a:r>
            <a:r>
              <a:rPr lang="ru-RU" dirty="0"/>
              <a:t> и/или </a:t>
            </a:r>
            <a:r>
              <a:rPr lang="ru-RU" u="sng" dirty="0">
                <a:hlinkClick r:id="rId3"/>
              </a:rPr>
              <a:t>размещать положительные отзывы</a:t>
            </a:r>
            <a:r>
              <a:rPr lang="ru-RU" dirty="0"/>
              <a:t> — мы рекомендуем принимать взвешенное решение после </a:t>
            </a:r>
            <a:r>
              <a:rPr lang="ru-RU" u="sng" dirty="0">
                <a:hlinkClick r:id="rId4"/>
              </a:rPr>
              <a:t>аудита репутации</a:t>
            </a:r>
            <a:r>
              <a:rPr lang="ru-RU" dirty="0"/>
              <a:t>.</a:t>
            </a:r>
          </a:p>
          <a:p>
            <a:endParaRPr lang="ru-RU" dirty="0"/>
          </a:p>
        </p:txBody>
      </p:sp>
    </p:spTree>
    <p:extLst>
      <p:ext uri="{BB962C8B-B14F-4D97-AF65-F5344CB8AC3E}">
        <p14:creationId xmlns:p14="http://schemas.microsoft.com/office/powerpoint/2010/main" xmlns="" val="1188829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450937"/>
            <a:ext cx="10515600" cy="5726026"/>
          </a:xfrm>
        </p:spPr>
        <p:txBody>
          <a:bodyPr>
            <a:normAutofit lnSpcReduction="10000"/>
          </a:bodyPr>
          <a:lstStyle/>
          <a:p>
            <a:r>
              <a:rPr lang="ru-RU" dirty="0" err="1" smtClean="0"/>
              <a:t>Рекомендация:на</a:t>
            </a:r>
            <a:r>
              <a:rPr lang="ru-RU" dirty="0" smtClean="0"/>
              <a:t> сайте </a:t>
            </a:r>
            <a:r>
              <a:rPr lang="ru-RU" dirty="0"/>
              <a:t>компании и в группе ВК сделать раздел с отзывами клиентов, для «жалоб и предложений». Разместите в нем информацию, описывающую правила обращения с жалобой. </a:t>
            </a:r>
            <a:endParaRPr lang="ru-RU" dirty="0" smtClean="0"/>
          </a:p>
          <a:p>
            <a:r>
              <a:rPr lang="ru-RU" dirty="0" smtClean="0"/>
              <a:t>В</a:t>
            </a:r>
            <a:r>
              <a:rPr lang="ru-RU" dirty="0"/>
              <a:t> правилах нужно предупредить, что комментарии оскорбительного характера будут автоматически удаляться, а авторы — блокироваться. Это правило позволяет спокойно «избавляться» от некоторой части негативных отзывов. </a:t>
            </a:r>
            <a:endParaRPr lang="ru-RU" dirty="0" smtClean="0"/>
          </a:p>
          <a:p>
            <a:r>
              <a:rPr lang="ru-RU" dirty="0" smtClean="0"/>
              <a:t>Созданные </a:t>
            </a:r>
            <a:r>
              <a:rPr lang="ru-RU" dirty="0"/>
              <a:t>вами «места» для приема негативных отзывов сократят их количество в сети и позволят вам удалять негатив самостоятельно и при этом бесплатно.</a:t>
            </a:r>
          </a:p>
          <a:p>
            <a:endParaRPr lang="ru-RU" dirty="0"/>
          </a:p>
        </p:txBody>
      </p:sp>
    </p:spTree>
    <p:extLst>
      <p:ext uri="{BB962C8B-B14F-4D97-AF65-F5344CB8AC3E}">
        <p14:creationId xmlns:p14="http://schemas.microsoft.com/office/powerpoint/2010/main" xmlns="" val="2845379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Наличие только положительных отзывов может навести посетителей на мысль, что они написаны на заказ, поэтому оставляйте некритичный негатив и ваши ответы, решающие эту проблему.</a:t>
            </a:r>
          </a:p>
          <a:p>
            <a:r>
              <a:rPr lang="ru-RU" dirty="0"/>
              <a:t>Удалив негативный комментарий клиента, постарайтесь не усугублять ситуацию: клиент может подумать, что неважен для вашей компании и его проблема никого не интересует.</a:t>
            </a:r>
          </a:p>
          <a:p>
            <a:endParaRPr lang="ru-RU" dirty="0"/>
          </a:p>
        </p:txBody>
      </p:sp>
    </p:spTree>
    <p:extLst>
      <p:ext uri="{BB962C8B-B14F-4D97-AF65-F5344CB8AC3E}">
        <p14:creationId xmlns:p14="http://schemas.microsoft.com/office/powerpoint/2010/main" xmlns="" val="9686363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dirty="0"/>
              <a:t>Резюмируем данные выше </a:t>
            </a:r>
            <a:r>
              <a:rPr lang="ru-RU" sz="3100" b="1" dirty="0" smtClean="0"/>
              <a:t>рекомендации:</a:t>
            </a:r>
            <a:r>
              <a:rPr lang="ru-RU" dirty="0"/>
              <a:t/>
            </a:r>
            <a:br>
              <a:rPr lang="ru-RU" dirty="0"/>
            </a:br>
            <a:endParaRPr lang="ru-RU" dirty="0"/>
          </a:p>
        </p:txBody>
      </p:sp>
      <p:sp>
        <p:nvSpPr>
          <p:cNvPr id="3" name="Объект 2"/>
          <p:cNvSpPr>
            <a:spLocks noGrp="1"/>
          </p:cNvSpPr>
          <p:nvPr>
            <p:ph idx="1"/>
          </p:nvPr>
        </p:nvSpPr>
        <p:spPr/>
        <p:txBody>
          <a:bodyPr>
            <a:normAutofit fontScale="92500" lnSpcReduction="20000"/>
          </a:bodyPr>
          <a:lstStyle/>
          <a:p>
            <a:pPr lvl="0"/>
            <a:r>
              <a:rPr lang="ru-RU" dirty="0"/>
              <a:t>при ответе на отрицательный отзыв учитывайте тип негатива;</a:t>
            </a:r>
          </a:p>
          <a:p>
            <a:pPr lvl="0"/>
            <a:r>
              <a:rPr lang="ru-RU" dirty="0"/>
              <a:t>сохраняйте спокойствие, будьте вежливы, умейте признавать свои ошибки публично — это проявит вас как профессионала в своей деятельности;</a:t>
            </a:r>
          </a:p>
          <a:p>
            <a:pPr lvl="0"/>
            <a:r>
              <a:rPr lang="ru-RU" dirty="0"/>
              <a:t>предлагайте решение проблемы, даже если с вашей точки зрения это не проблема, а надуманная претензия;</a:t>
            </a:r>
          </a:p>
          <a:p>
            <a:pPr lvl="0"/>
            <a:r>
              <a:rPr lang="ru-RU" dirty="0"/>
              <a:t>используя статистику, улучшайте сервис и качество продукта, начиная с самых острых для ваших клиентов проблем;</a:t>
            </a:r>
          </a:p>
          <a:p>
            <a:r>
              <a:rPr lang="ru-RU" dirty="0"/>
              <a:t>при правильной отработке негатива, он может быть полезен для репутации бизнеса. </a:t>
            </a:r>
          </a:p>
        </p:txBody>
      </p:sp>
    </p:spTree>
    <p:extLst>
      <p:ext uri="{BB962C8B-B14F-4D97-AF65-F5344CB8AC3E}">
        <p14:creationId xmlns:p14="http://schemas.microsoft.com/office/powerpoint/2010/main" xmlns="" val="2193245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dirty="0" err="1"/>
              <a:t>Соцсети</a:t>
            </a:r>
            <a:r>
              <a:rPr lang="ru-RU" dirty="0"/>
              <a:t> и сайты с отзывами — современные «средства снятия напряжения», позволяющие выразить в свободной форме свое мнение о товарах или услугах. Поэтому чаще пользователи пишут в интернете именно отрицательные отзывы, а не благодарности.</a:t>
            </a:r>
          </a:p>
          <a:p>
            <a:r>
              <a:rPr lang="ru-RU" dirty="0" smtClean="0"/>
              <a:t>НО: </a:t>
            </a:r>
            <a:r>
              <a:rPr lang="ru-RU" dirty="0"/>
              <a:t>45% опрошенных готовы оставить положительный отзыв взамен отрицательному, если компания правильно отреагирует на жалобу и возьмется оперативно решать проблему. </a:t>
            </a:r>
            <a:endParaRPr lang="ru-RU" dirty="0" smtClean="0"/>
          </a:p>
          <a:p>
            <a:r>
              <a:rPr lang="ru-RU" dirty="0" smtClean="0"/>
              <a:t>Поэтому </a:t>
            </a:r>
            <a:r>
              <a:rPr lang="ru-RU" dirty="0"/>
              <a:t>при грамотной работе с негативом его можно нейтрализовать и даже обратить в лояльность.</a:t>
            </a:r>
          </a:p>
          <a:p>
            <a:endParaRPr lang="ru-RU" dirty="0"/>
          </a:p>
        </p:txBody>
      </p:sp>
    </p:spTree>
    <p:extLst>
      <p:ext uri="{BB962C8B-B14F-4D97-AF65-F5344CB8AC3E}">
        <p14:creationId xmlns:p14="http://schemas.microsoft.com/office/powerpoint/2010/main" xmlns="" val="460468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cap="all" dirty="0"/>
              <a:t>ВИДЫ НЕГАТИВНЫХ ОТЗЫВОВ И СПОСОБЫ РАБОТЫ С НИМИ</a:t>
            </a:r>
            <a:r>
              <a:rPr lang="ru-RU" b="1" dirty="0"/>
              <a:t/>
            </a:r>
            <a:br>
              <a:rPr lang="ru-RU" b="1" dirty="0"/>
            </a:br>
            <a:endParaRPr lang="ru-RU" dirty="0"/>
          </a:p>
        </p:txBody>
      </p:sp>
      <p:sp>
        <p:nvSpPr>
          <p:cNvPr id="3" name="Объект 2"/>
          <p:cNvSpPr>
            <a:spLocks noGrp="1"/>
          </p:cNvSpPr>
          <p:nvPr>
            <p:ph idx="1"/>
          </p:nvPr>
        </p:nvSpPr>
        <p:spPr/>
        <p:txBody>
          <a:bodyPr>
            <a:normAutofit fontScale="92500" lnSpcReduction="20000"/>
          </a:bodyPr>
          <a:lstStyle/>
          <a:p>
            <a:r>
              <a:rPr lang="ru-RU" dirty="0"/>
              <a:t>Чтобы правильно отреагировать на критику, проанализируйте комментарий по следующим критериям:</a:t>
            </a:r>
          </a:p>
          <a:p>
            <a:pPr lvl="0"/>
            <a:r>
              <a:rPr lang="ru-RU" dirty="0"/>
              <a:t>кто является автором;</a:t>
            </a:r>
          </a:p>
          <a:p>
            <a:pPr lvl="0"/>
            <a:r>
              <a:rPr lang="ru-RU" dirty="0"/>
              <a:t>суть сообщения (степень возмущенности и наличие конкретных претензий);</a:t>
            </a:r>
          </a:p>
          <a:p>
            <a:pPr lvl="0"/>
            <a:r>
              <a:rPr lang="ru-RU" dirty="0"/>
              <a:t>площадка, где опубликовался отзыв (сайт-«</a:t>
            </a:r>
            <a:r>
              <a:rPr lang="ru-RU" dirty="0" err="1"/>
              <a:t>отзовик</a:t>
            </a:r>
            <a:r>
              <a:rPr lang="ru-RU" dirty="0"/>
              <a:t>» или официальная страница компании);</a:t>
            </a:r>
          </a:p>
          <a:p>
            <a:pPr lvl="0"/>
            <a:r>
              <a:rPr lang="ru-RU" dirty="0"/>
              <a:t>реакция других пользователей (количество поддержавших, количество отрицающих и количество </a:t>
            </a:r>
            <a:r>
              <a:rPr lang="ru-RU" dirty="0" err="1"/>
              <a:t>репостов</a:t>
            </a:r>
            <a:r>
              <a:rPr lang="ru-RU" dirty="0"/>
              <a:t>).</a:t>
            </a:r>
          </a:p>
          <a:p>
            <a:endParaRPr lang="ru-RU" dirty="0"/>
          </a:p>
        </p:txBody>
      </p:sp>
    </p:spTree>
    <p:extLst>
      <p:ext uri="{BB962C8B-B14F-4D97-AF65-F5344CB8AC3E}">
        <p14:creationId xmlns:p14="http://schemas.microsoft.com/office/powerpoint/2010/main" xmlns="" val="934748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классификация </a:t>
            </a:r>
            <a:r>
              <a:rPr lang="ru-RU" dirty="0"/>
              <a:t>негатива </a:t>
            </a:r>
          </a:p>
        </p:txBody>
      </p:sp>
      <p:sp>
        <p:nvSpPr>
          <p:cNvPr id="3" name="Объект 2"/>
          <p:cNvSpPr>
            <a:spLocks noGrp="1"/>
          </p:cNvSpPr>
          <p:nvPr>
            <p:ph idx="1"/>
          </p:nvPr>
        </p:nvSpPr>
        <p:spPr/>
        <p:txBody>
          <a:bodyPr>
            <a:normAutofit fontScale="92500" lnSpcReduction="20000"/>
          </a:bodyPr>
          <a:lstStyle/>
          <a:p>
            <a:r>
              <a:rPr lang="ru-RU" b="1" cap="all" dirty="0"/>
              <a:t>КОНСТРУКТИВНЫЙ НЕГАТИВ</a:t>
            </a:r>
            <a:endParaRPr lang="ru-RU" b="1" dirty="0"/>
          </a:p>
          <a:p>
            <a:r>
              <a:rPr lang="ru-RU" dirty="0"/>
              <a:t>Конструктивный негатив — отзыв, в основе которого лежит конструктивная критика. Данный вид отзывов в какой-то степени полезен для компании, поскольку позволяет определить слабые стороны продукта/услуги и поработать над ними.</a:t>
            </a:r>
          </a:p>
          <a:p>
            <a:r>
              <a:rPr lang="ru-RU" dirty="0"/>
              <a:t>Особенности конструктивного негатива:</a:t>
            </a:r>
          </a:p>
          <a:p>
            <a:pPr lvl="0"/>
            <a:r>
              <a:rPr lang="ru-RU" dirty="0"/>
              <a:t>критика проблем, которые имеют место быть в компании;</a:t>
            </a:r>
          </a:p>
          <a:p>
            <a:pPr lvl="0"/>
            <a:r>
              <a:rPr lang="ru-RU" dirty="0"/>
              <a:t>автор ожидает незамедлительного решения возникшей проблемы.</a:t>
            </a:r>
          </a:p>
          <a:p>
            <a:endParaRPr lang="ru-RU" dirty="0"/>
          </a:p>
        </p:txBody>
      </p:sp>
    </p:spTree>
    <p:extLst>
      <p:ext uri="{BB962C8B-B14F-4D97-AF65-F5344CB8AC3E}">
        <p14:creationId xmlns:p14="http://schemas.microsoft.com/office/powerpoint/2010/main" xmlns="" val="2501871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Реакция</a:t>
            </a:r>
            <a:br>
              <a:rPr lang="ru-RU" dirty="0" smtClean="0"/>
            </a:br>
            <a:endParaRPr lang="ru-RU" dirty="0"/>
          </a:p>
        </p:txBody>
      </p:sp>
      <p:sp>
        <p:nvSpPr>
          <p:cNvPr id="3" name="Объект 2"/>
          <p:cNvSpPr>
            <a:spLocks noGrp="1"/>
          </p:cNvSpPr>
          <p:nvPr>
            <p:ph idx="1"/>
          </p:nvPr>
        </p:nvSpPr>
        <p:spPr/>
        <p:txBody>
          <a:bodyPr>
            <a:normAutofit fontScale="70000" lnSpcReduction="20000"/>
          </a:bodyPr>
          <a:lstStyle/>
          <a:p>
            <a:pPr lvl="0"/>
            <a:r>
              <a:rPr lang="ru-RU" dirty="0" smtClean="0"/>
              <a:t>представиться</a:t>
            </a:r>
            <a:r>
              <a:rPr lang="ru-RU" dirty="0"/>
              <a:t>;</a:t>
            </a:r>
          </a:p>
          <a:p>
            <a:pPr lvl="0"/>
            <a:r>
              <a:rPr lang="ru-RU" dirty="0"/>
              <a:t>извиниться за причиненные неудобства;</a:t>
            </a:r>
          </a:p>
          <a:p>
            <a:pPr lvl="0"/>
            <a:r>
              <a:rPr lang="ru-RU" dirty="0"/>
              <a:t>узнать о подробностях случившегося;</a:t>
            </a:r>
          </a:p>
          <a:p>
            <a:pPr lvl="0"/>
            <a:r>
              <a:rPr lang="ru-RU" dirty="0"/>
              <a:t>сообщите о начале решения проблемы;</a:t>
            </a:r>
          </a:p>
          <a:p>
            <a:pPr lvl="0"/>
            <a:r>
              <a:rPr lang="ru-RU" dirty="0"/>
              <a:t>озвучить результат.</a:t>
            </a:r>
          </a:p>
          <a:p>
            <a:r>
              <a:rPr lang="ru-RU" dirty="0"/>
              <a:t>Пример: Вы обнаружили на официальной странице компании следующий отзыв: «Купили на прошлой неделе стеклянный стол. Обещали товар высокого качества, а в итоге — сколы по кромке. Мы требовали вернуть часть денег — нам отказали, аргументируя это как «Может вы сами это сделали?»</a:t>
            </a:r>
          </a:p>
          <a:p>
            <a:r>
              <a:rPr lang="ru-RU" dirty="0"/>
              <a:t>Вариант ответа: «Добрый день, (обращение). Спасибо за Ваш отзыв. Ваше замечание принято во внимание. Мы просим Вас подойти в магазин (мы работаем с 8.00 до 20.00) и обратиться к администратору. Давайте попробуем вместе решить эту проблему! С уважением, администрация».</a:t>
            </a:r>
          </a:p>
          <a:p>
            <a:r>
              <a:rPr lang="ru-RU" dirty="0"/>
              <a:t>Такой ответ создает у автора негатива перспективу и надежду решения проблемы, а также перемещает проблему в реальное общение.</a:t>
            </a:r>
          </a:p>
          <a:p>
            <a:endParaRPr lang="ru-RU" dirty="0"/>
          </a:p>
        </p:txBody>
      </p:sp>
    </p:spTree>
    <p:extLst>
      <p:ext uri="{BB962C8B-B14F-4D97-AF65-F5344CB8AC3E}">
        <p14:creationId xmlns:p14="http://schemas.microsoft.com/office/powerpoint/2010/main" xmlns="" val="1346618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cap="all" dirty="0" smtClean="0"/>
              <a:t>ЭМОЦИОНАЛЬНЫЙ НЕГАТИВНЫЙ ОТЗЫВ</a:t>
            </a:r>
            <a:r>
              <a:rPr lang="ru-RU" sz="2800" b="1" dirty="0" smtClean="0"/>
              <a:t/>
            </a:r>
            <a:br>
              <a:rPr lang="ru-RU" sz="2800" b="1" dirty="0" smtClean="0"/>
            </a:br>
            <a:endParaRPr lang="ru-RU" sz="2800" b="1" dirty="0"/>
          </a:p>
        </p:txBody>
      </p:sp>
      <p:sp>
        <p:nvSpPr>
          <p:cNvPr id="3" name="Объект 2"/>
          <p:cNvSpPr>
            <a:spLocks noGrp="1"/>
          </p:cNvSpPr>
          <p:nvPr>
            <p:ph idx="1"/>
          </p:nvPr>
        </p:nvSpPr>
        <p:spPr/>
        <p:txBody>
          <a:bodyPr>
            <a:normAutofit fontScale="77500" lnSpcReduction="20000"/>
          </a:bodyPr>
          <a:lstStyle/>
          <a:p>
            <a:r>
              <a:rPr lang="ru-RU" dirty="0" smtClean="0"/>
              <a:t>Эмоциональный </a:t>
            </a:r>
            <a:r>
              <a:rPr lang="ru-RU" dirty="0"/>
              <a:t>негатив — отзыв, в котором отсутствует конструктивная критика и конкретные примеры недовольства. Автор такого комментария, как правило, не ожидает ответной реакции компании, поскольку его цель — выплеснуть эмоции. Тем не менее, постарайтесь выяснить причину, спровоцировавшую такой отзыв, и в случае, если действительно обнаружится вина компании, постарайтесь решить ее.</a:t>
            </a:r>
          </a:p>
          <a:p>
            <a:r>
              <a:rPr lang="ru-RU" dirty="0"/>
              <a:t>Особенности эмоционального негатива:</a:t>
            </a:r>
          </a:p>
          <a:p>
            <a:pPr lvl="0"/>
            <a:r>
              <a:rPr lang="ru-RU" dirty="0"/>
              <a:t>отзыв представляет собой «поток эмоций»;</a:t>
            </a:r>
          </a:p>
          <a:p>
            <a:pPr lvl="0"/>
            <a:r>
              <a:rPr lang="ru-RU" dirty="0"/>
              <a:t>отсутствие конкретных претензий;</a:t>
            </a:r>
          </a:p>
          <a:p>
            <a:pPr lvl="0"/>
            <a:r>
              <a:rPr lang="ru-RU" dirty="0"/>
              <a:t>нежелание автора вступать в диалог;</a:t>
            </a:r>
          </a:p>
          <a:p>
            <a:pPr lvl="0"/>
            <a:r>
              <a:rPr lang="ru-RU" dirty="0"/>
              <a:t>в отзыве, как правило, много «рваного» текста, содержание может повторяться.</a:t>
            </a:r>
          </a:p>
          <a:p>
            <a:endParaRPr lang="ru-RU" dirty="0"/>
          </a:p>
        </p:txBody>
      </p:sp>
    </p:spTree>
    <p:extLst>
      <p:ext uri="{BB962C8B-B14F-4D97-AF65-F5344CB8AC3E}">
        <p14:creationId xmlns:p14="http://schemas.microsoft.com/office/powerpoint/2010/main" xmlns="" val="2349137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РЕАКЦИЯ</a:t>
            </a:r>
            <a:br>
              <a:rPr lang="ru-RU" dirty="0" smtClean="0"/>
            </a:br>
            <a:endParaRPr lang="ru-RU" dirty="0"/>
          </a:p>
        </p:txBody>
      </p:sp>
      <p:sp>
        <p:nvSpPr>
          <p:cNvPr id="3" name="Объект 2"/>
          <p:cNvSpPr>
            <a:spLocks noGrp="1"/>
          </p:cNvSpPr>
          <p:nvPr>
            <p:ph idx="1"/>
          </p:nvPr>
        </p:nvSpPr>
        <p:spPr/>
        <p:txBody>
          <a:bodyPr>
            <a:normAutofit fontScale="85000" lnSpcReduction="20000"/>
          </a:bodyPr>
          <a:lstStyle/>
          <a:p>
            <a:pPr lvl="0"/>
            <a:r>
              <a:rPr lang="ru-RU" dirty="0"/>
              <a:t>представиться;</a:t>
            </a:r>
          </a:p>
          <a:p>
            <a:pPr lvl="0"/>
            <a:r>
              <a:rPr lang="ru-RU" dirty="0"/>
              <a:t>извиниться за причиненные неудобства;</a:t>
            </a:r>
          </a:p>
          <a:p>
            <a:pPr lvl="0"/>
            <a:r>
              <a:rPr lang="ru-RU" dirty="0"/>
              <a:t>узнать о подробностях случившегося.</a:t>
            </a:r>
          </a:p>
          <a:p>
            <a:r>
              <a:rPr lang="ru-RU" dirty="0"/>
              <a:t>Необходимо быть готовым к тому, что вы ответа на свои вопросы не получите. Но при этом достигнете другой цели — покажете себя как </a:t>
            </a:r>
            <a:r>
              <a:rPr lang="ru-RU" dirty="0" err="1"/>
              <a:t>клиентоориентированную</a:t>
            </a:r>
            <a:r>
              <a:rPr lang="ru-RU" dirty="0"/>
              <a:t> компанию, которая уделяет внимание проблеме и готова идти на сотрудничество. Если же вы получили ответ, постарайтесь перевести эмоциональный негатив в конструктивный, который разрешить проще.</a:t>
            </a:r>
          </a:p>
          <a:p>
            <a:r>
              <a:rPr lang="ru-RU" dirty="0"/>
              <a:t>Пример отзыва: «Компания вообще ни о чем. Такого бездарного обслуживания я еще не видела. Увидите этот магазин — проходите мимо»</a:t>
            </a:r>
          </a:p>
          <a:p>
            <a:endParaRPr lang="ru-RU" dirty="0"/>
          </a:p>
        </p:txBody>
      </p:sp>
    </p:spTree>
    <p:extLst>
      <p:ext uri="{BB962C8B-B14F-4D97-AF65-F5344CB8AC3E}">
        <p14:creationId xmlns:p14="http://schemas.microsoft.com/office/powerpoint/2010/main" xmlns="" val="2526760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a:bodyPr>
          <a:lstStyle/>
          <a:p>
            <a:r>
              <a:rPr lang="ru-RU" dirty="0"/>
              <a:t>Вариант ответа: «Добрый день, (обращение). Приносим извинения за предоставленные неудобства. Пожалуйста, расскажите нам, каковы причины Вашего недовольства и мы попытаемся их устранить».</a:t>
            </a:r>
          </a:p>
          <a:p>
            <a:r>
              <a:rPr lang="ru-RU" dirty="0"/>
              <a:t>Обычно такие отзывы характеризуют определенный тип личности клиента, поэтому готовьтесь к выслушиванию о вашей компании «много нового и интересного». Такого клиента необходимо изолировать от остальных, переводя общение в офлайн.</a:t>
            </a:r>
          </a:p>
          <a:p>
            <a:endParaRPr lang="ru-RU" dirty="0"/>
          </a:p>
        </p:txBody>
      </p:sp>
    </p:spTree>
    <p:extLst>
      <p:ext uri="{BB962C8B-B14F-4D97-AF65-F5344CB8AC3E}">
        <p14:creationId xmlns:p14="http://schemas.microsoft.com/office/powerpoint/2010/main" xmlns="" val="8850193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133</TotalTime>
  <Words>153</Words>
  <Application>Microsoft Office PowerPoint</Application>
  <PresentationFormat>Произвольный</PresentationFormat>
  <Paragraphs>116</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Солнцестояние</vt:lpstr>
      <vt:lpstr>Негативные отзывы</vt:lpstr>
      <vt:lpstr>ПРИЧИНЫ ОТРИЦАТЕЛЬНЫХ ОТЗЫВОВ КЛИЕНТОВ </vt:lpstr>
      <vt:lpstr>Слайд 3</vt:lpstr>
      <vt:lpstr>ВИДЫ НЕГАТИВНЫХ ОТЗЫВОВ И СПОСОБЫ РАБОТЫ С НИМИ </vt:lpstr>
      <vt:lpstr>классификация негатива </vt:lpstr>
      <vt:lpstr>Реакция </vt:lpstr>
      <vt:lpstr>ЭМОЦИОНАЛЬНЫЙ НЕГАТИВНЫЙ ОТЗЫВ </vt:lpstr>
      <vt:lpstr>РЕАКЦИЯ </vt:lpstr>
      <vt:lpstr>Слайд 9</vt:lpstr>
      <vt:lpstr>НЕГАТИВНЫЕ ОТЗЫВЫ ОТ КОНКУРЕНТОВ, ЧЕРНЫЙ PR </vt:lpstr>
      <vt:lpstr>Слайд 11</vt:lpstr>
      <vt:lpstr>Слайд 12</vt:lpstr>
      <vt:lpstr>Слайд 13</vt:lpstr>
      <vt:lpstr>Слайд 14</vt:lpstr>
      <vt:lpstr>Слайд 15</vt:lpstr>
      <vt:lpstr>ОБЩИЕ ПРАВИЛА РЕАГИРОВАНИЯ НА НЕГАТИВНЫЕ ОТЗЫВЫ О КОМПАНИИ </vt:lpstr>
      <vt:lpstr>Слайд 17</vt:lpstr>
      <vt:lpstr>6 «НЕТ» ПРИ РАБОТЕ С НЕГАТИВНЫМИ ОТЗЫВАМИ</vt:lpstr>
      <vt:lpstr>Слайд 19</vt:lpstr>
      <vt:lpstr>УДАЛЯТЬ ЛИ НЕГАТИВНЫЕ ОТЗЫВЫ О КОМПАНИИ?</vt:lpstr>
      <vt:lpstr>Слайд 21</vt:lpstr>
      <vt:lpstr>Слайд 22</vt:lpstr>
      <vt:lpstr>Резюмируем данные выше рекомендации: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Негативные отзывы</dc:title>
  <dc:creator>Дружба Ольга Владимировна</dc:creator>
  <cp:lastModifiedBy>user</cp:lastModifiedBy>
  <cp:revision>13</cp:revision>
  <dcterms:created xsi:type="dcterms:W3CDTF">2022-11-17T12:34:12Z</dcterms:created>
  <dcterms:modified xsi:type="dcterms:W3CDTF">2022-12-01T11:06:51Z</dcterms:modified>
</cp:coreProperties>
</file>